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023" r:id="rId1"/>
  </p:sldMasterIdLst>
  <p:notesMasterIdLst>
    <p:notesMasterId r:id="rId24"/>
  </p:notesMasterIdLst>
  <p:sldIdLst>
    <p:sldId id="256" r:id="rId2"/>
    <p:sldId id="279" r:id="rId3"/>
    <p:sldId id="275" r:id="rId4"/>
    <p:sldId id="260" r:id="rId5"/>
    <p:sldId id="277" r:id="rId6"/>
    <p:sldId id="276" r:id="rId7"/>
    <p:sldId id="263" r:id="rId8"/>
    <p:sldId id="283" r:id="rId9"/>
    <p:sldId id="280" r:id="rId10"/>
    <p:sldId id="281" r:id="rId11"/>
    <p:sldId id="284" r:id="rId12"/>
    <p:sldId id="289" r:id="rId13"/>
    <p:sldId id="288" r:id="rId14"/>
    <p:sldId id="286" r:id="rId15"/>
    <p:sldId id="285" r:id="rId16"/>
    <p:sldId id="264" r:id="rId17"/>
    <p:sldId id="265" r:id="rId18"/>
    <p:sldId id="278" r:id="rId19"/>
    <p:sldId id="266" r:id="rId20"/>
    <p:sldId id="267" r:id="rId21"/>
    <p:sldId id="268" r:id="rId22"/>
    <p:sldId id="28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u Shuangshuang" initials="LS" lastIdx="1" clrIdx="0">
    <p:extLst>
      <p:ext uri="{19B8F6BF-5375-455C-9EA6-DF929625EA0E}">
        <p15:presenceInfo xmlns:p15="http://schemas.microsoft.com/office/powerpoint/2012/main" userId="114d9bd81ae6063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03"/>
    <p:restoredTop sz="94710"/>
  </p:normalViewPr>
  <p:slideViewPr>
    <p:cSldViewPr snapToGrid="0" snapToObjects="1">
      <p:cViewPr varScale="1">
        <p:scale>
          <a:sx n="116" d="100"/>
          <a:sy n="116" d="100"/>
        </p:scale>
        <p:origin x="224" y="3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75A8FD-25CF-9147-8B29-8C7FE8B05160}" type="datetimeFigureOut">
              <a:rPr lang="en-US" smtClean="0"/>
              <a:t>5/7/20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970C71-3C67-384C-9742-98CB2EE976D9}" type="slidenum">
              <a:rPr lang="en-US" smtClean="0"/>
              <a:t>‹#›</a:t>
            </a:fld>
            <a:endParaRPr lang="en-US"/>
          </a:p>
        </p:txBody>
      </p:sp>
    </p:spTree>
    <p:extLst>
      <p:ext uri="{BB962C8B-B14F-4D97-AF65-F5344CB8AC3E}">
        <p14:creationId xmlns:p14="http://schemas.microsoft.com/office/powerpoint/2010/main" val="773169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upload.wikimedia.org/wikipedia/commons/thumb/f/f8/The_interrelatedness_of_the_EU_market.png/600px-The_interrelatedness_of_the_EU_market.pn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local governments, NGOs, businesses and farmers, how can they conveniently obtain an overview and forecast of the production and trade of agricultural commodities, so as to aid their decision making?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requires data and modeling expertise that not all these organizations have access to. </a:t>
            </a:r>
          </a:p>
          <a:p>
            <a:endParaRPr lang="en-US" dirty="0"/>
          </a:p>
        </p:txBody>
      </p:sp>
      <p:sp>
        <p:nvSpPr>
          <p:cNvPr id="4" name="Slide Number Placeholder 3"/>
          <p:cNvSpPr>
            <a:spLocks noGrp="1"/>
          </p:cNvSpPr>
          <p:nvPr>
            <p:ph type="sldNum" sz="quarter" idx="5"/>
          </p:nvPr>
        </p:nvSpPr>
        <p:spPr/>
        <p:txBody>
          <a:bodyPr/>
          <a:lstStyle/>
          <a:p>
            <a:fld id="{EB970C71-3C67-384C-9742-98CB2EE976D9}" type="slidenum">
              <a:rPr lang="en-US" smtClean="0"/>
              <a:t>6</a:t>
            </a:fld>
            <a:endParaRPr lang="en-US"/>
          </a:p>
        </p:txBody>
      </p:sp>
    </p:spTree>
    <p:extLst>
      <p:ext uri="{BB962C8B-B14F-4D97-AF65-F5344CB8AC3E}">
        <p14:creationId xmlns:p14="http://schemas.microsoft.com/office/powerpoint/2010/main" val="1476222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970C71-3C67-384C-9742-98CB2EE976D9}" type="slidenum">
              <a:rPr lang="en-US" smtClean="0"/>
              <a:t>15</a:t>
            </a:fld>
            <a:endParaRPr lang="en-US"/>
          </a:p>
        </p:txBody>
      </p:sp>
    </p:spTree>
    <p:extLst>
      <p:ext uri="{BB962C8B-B14F-4D97-AF65-F5344CB8AC3E}">
        <p14:creationId xmlns:p14="http://schemas.microsoft.com/office/powerpoint/2010/main" val="1968680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 name may need to be modified to avoid conflicts with existing names on internet</a:t>
            </a:r>
          </a:p>
        </p:txBody>
      </p:sp>
      <p:sp>
        <p:nvSpPr>
          <p:cNvPr id="4" name="Slide Number Placeholder 3"/>
          <p:cNvSpPr>
            <a:spLocks noGrp="1"/>
          </p:cNvSpPr>
          <p:nvPr>
            <p:ph type="sldNum" sz="quarter" idx="5"/>
          </p:nvPr>
        </p:nvSpPr>
        <p:spPr/>
        <p:txBody>
          <a:bodyPr/>
          <a:lstStyle/>
          <a:p>
            <a:fld id="{EB970C71-3C67-384C-9742-98CB2EE976D9}" type="slidenum">
              <a:rPr lang="en-US" smtClean="0"/>
              <a:t>16</a:t>
            </a:fld>
            <a:endParaRPr lang="en-US"/>
          </a:p>
        </p:txBody>
      </p:sp>
    </p:spTree>
    <p:extLst>
      <p:ext uri="{BB962C8B-B14F-4D97-AF65-F5344CB8AC3E}">
        <p14:creationId xmlns:p14="http://schemas.microsoft.com/office/powerpoint/2010/main" val="2656924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a:t>
            </a:r>
            <a:r>
              <a:rPr lang="en-US" dirty="0">
                <a:hlinkClick r:id="rId3"/>
              </a:rPr>
              <a:t>https://upload.wikimedia.org/wikipedia/commons/thumb/f/f8/The_interrelatedness_of_the_EU_market.png/600px-The_interrelatedness_of_the_EU_market.png</a:t>
            </a:r>
            <a:endParaRPr lang="en-US" dirty="0"/>
          </a:p>
        </p:txBody>
      </p:sp>
      <p:sp>
        <p:nvSpPr>
          <p:cNvPr id="4" name="Slide Number Placeholder 3"/>
          <p:cNvSpPr>
            <a:spLocks noGrp="1"/>
          </p:cNvSpPr>
          <p:nvPr>
            <p:ph type="sldNum" sz="quarter" idx="5"/>
          </p:nvPr>
        </p:nvSpPr>
        <p:spPr/>
        <p:txBody>
          <a:bodyPr/>
          <a:lstStyle/>
          <a:p>
            <a:fld id="{EB970C71-3C67-384C-9742-98CB2EE976D9}" type="slidenum">
              <a:rPr lang="en-US" smtClean="0"/>
              <a:t>20</a:t>
            </a:fld>
            <a:endParaRPr lang="en-US"/>
          </a:p>
        </p:txBody>
      </p:sp>
    </p:spTree>
    <p:extLst>
      <p:ext uri="{BB962C8B-B14F-4D97-AF65-F5344CB8AC3E}">
        <p14:creationId xmlns:p14="http://schemas.microsoft.com/office/powerpoint/2010/main" val="6472350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smtClean="0"/>
              <a:t>5/7/20</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38592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60228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5/7/20</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612914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5/7/20</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pPr/>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715535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smtClean="0"/>
              <a:pPr/>
              <a:t>5/7/20</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055525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5/7/20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274086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5/7/20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927616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285990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smtClean="0"/>
              <a:pPr/>
              <a:t>5/7/20</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18585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252202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5/7/20</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87877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43456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5/7/20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44055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5/7/20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1393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5/7/20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026219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28735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36573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5/7/20</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14171747"/>
      </p:ext>
    </p:extLst>
  </p:cSld>
  <p:clrMap bg1="dk1" tx1="lt1" bg2="dk2" tx2="lt2" accent1="accent1" accent2="accent2" accent3="accent3" accent4="accent4" accent5="accent5" accent6="accent6" hlink="hlink" folHlink="folHlink"/>
  <p:sldLayoutIdLst>
    <p:sldLayoutId id="2147484024" r:id="rId1"/>
    <p:sldLayoutId id="2147484025" r:id="rId2"/>
    <p:sldLayoutId id="2147484026" r:id="rId3"/>
    <p:sldLayoutId id="2147484027" r:id="rId4"/>
    <p:sldLayoutId id="2147484028" r:id="rId5"/>
    <p:sldLayoutId id="2147484029" r:id="rId6"/>
    <p:sldLayoutId id="2147484030" r:id="rId7"/>
    <p:sldLayoutId id="2147484031" r:id="rId8"/>
    <p:sldLayoutId id="2147484032" r:id="rId9"/>
    <p:sldLayoutId id="2147484033" r:id="rId10"/>
    <p:sldLayoutId id="2147484034" r:id="rId11"/>
    <p:sldLayoutId id="2147484035" r:id="rId12"/>
    <p:sldLayoutId id="2147484036" r:id="rId13"/>
    <p:sldLayoutId id="2147484037" r:id="rId14"/>
    <p:sldLayoutId id="2147484038" r:id="rId15"/>
    <p:sldLayoutId id="2147484039" r:id="rId16"/>
    <p:sldLayoutId id="2147484040"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www.fao.org/faostat/en/#data/TM"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streamlit.io/"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fao.org/3/I9542EN/i9542en.pdf"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fao.org/3/I9542EN/i9542en.pdf"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flickr.com/photos/worldbank/8780908509"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flickr.com/photos/unescoafrica/15334500026/in/photostream/" TargetMode="External"/><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1C49B-EA74-8544-85AC-32DCEF6EC9C3}"/>
              </a:ext>
            </a:extLst>
          </p:cNvPr>
          <p:cNvSpPr>
            <a:spLocks noGrp="1"/>
          </p:cNvSpPr>
          <p:nvPr>
            <p:ph type="ctrTitle"/>
          </p:nvPr>
        </p:nvSpPr>
        <p:spPr>
          <a:xfrm>
            <a:off x="1371600" y="2095509"/>
            <a:ext cx="9448800" cy="1825096"/>
          </a:xfrm>
        </p:spPr>
        <p:txBody>
          <a:bodyPr>
            <a:noAutofit/>
          </a:bodyPr>
          <a:lstStyle/>
          <a:p>
            <a:pPr algn="ctr"/>
            <a:r>
              <a:rPr lang="en-US" sz="3000" cap="none" dirty="0"/>
              <a:t>Current and future trend in </a:t>
            </a:r>
            <a:br>
              <a:rPr lang="en-US" sz="3000" cap="none" dirty="0"/>
            </a:br>
            <a:r>
              <a:rPr lang="en-US" sz="3000" cap="none" dirty="0"/>
              <a:t>global agricultural production and trade networks</a:t>
            </a:r>
            <a:br>
              <a:rPr lang="en-US" sz="3000" dirty="0"/>
            </a:br>
            <a:endParaRPr lang="en-US" sz="3000" dirty="0"/>
          </a:p>
        </p:txBody>
      </p:sp>
      <p:sp>
        <p:nvSpPr>
          <p:cNvPr id="3" name="Subtitle 2">
            <a:extLst>
              <a:ext uri="{FF2B5EF4-FFF2-40B4-BE49-F238E27FC236}">
                <a16:creationId xmlns:a16="http://schemas.microsoft.com/office/drawing/2014/main" id="{FAD10D46-F5A7-D34B-A20F-EC706C3FF296}"/>
              </a:ext>
            </a:extLst>
          </p:cNvPr>
          <p:cNvSpPr>
            <a:spLocks noGrp="1"/>
          </p:cNvSpPr>
          <p:nvPr>
            <p:ph type="subTitle" idx="1"/>
          </p:nvPr>
        </p:nvSpPr>
        <p:spPr>
          <a:xfrm>
            <a:off x="1371600" y="4288905"/>
            <a:ext cx="9448800" cy="685800"/>
          </a:xfrm>
        </p:spPr>
        <p:txBody>
          <a:bodyPr>
            <a:normAutofit fontScale="92500" lnSpcReduction="10000"/>
          </a:bodyPr>
          <a:lstStyle/>
          <a:p>
            <a:pPr algn="ctr"/>
            <a:r>
              <a:rPr lang="en-US" dirty="0"/>
              <a:t>Shuangshuang (Sabrina) Liu</a:t>
            </a:r>
          </a:p>
          <a:p>
            <a:pPr algn="ctr"/>
            <a:r>
              <a:rPr lang="en-US" dirty="0"/>
              <a:t>May 2020</a:t>
            </a:r>
          </a:p>
        </p:txBody>
      </p:sp>
      <p:sp>
        <p:nvSpPr>
          <p:cNvPr id="4" name="Subtitle 2">
            <a:extLst>
              <a:ext uri="{FF2B5EF4-FFF2-40B4-BE49-F238E27FC236}">
                <a16:creationId xmlns:a16="http://schemas.microsoft.com/office/drawing/2014/main" id="{018B733B-DD67-5E4E-BEA5-FBB4BD594D33}"/>
              </a:ext>
            </a:extLst>
          </p:cNvPr>
          <p:cNvSpPr txBox="1">
            <a:spLocks/>
          </p:cNvSpPr>
          <p:nvPr/>
        </p:nvSpPr>
        <p:spPr>
          <a:xfrm>
            <a:off x="1371600" y="1225559"/>
            <a:ext cx="9309100" cy="6858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dirty="0"/>
              <a:t>Springboard Data Science Career Track -- Capstone Project 2</a:t>
            </a:r>
          </a:p>
        </p:txBody>
      </p:sp>
    </p:spTree>
    <p:extLst>
      <p:ext uri="{BB962C8B-B14F-4D97-AF65-F5344CB8AC3E}">
        <p14:creationId xmlns:p14="http://schemas.microsoft.com/office/powerpoint/2010/main" val="2182244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B0511-29FB-1747-AC5B-4CD22218BB06}"/>
              </a:ext>
            </a:extLst>
          </p:cNvPr>
          <p:cNvSpPr>
            <a:spLocks noGrp="1"/>
          </p:cNvSpPr>
          <p:nvPr>
            <p:ph type="title"/>
          </p:nvPr>
        </p:nvSpPr>
        <p:spPr>
          <a:xfrm>
            <a:off x="685800" y="720306"/>
            <a:ext cx="8610600" cy="1293028"/>
          </a:xfrm>
        </p:spPr>
        <p:txBody>
          <a:bodyPr/>
          <a:lstStyle/>
          <a:p>
            <a:pPr algn="l"/>
            <a:r>
              <a:rPr lang="en-US" cap="none" dirty="0"/>
              <a:t>Data acquisition and cleaning</a:t>
            </a:r>
          </a:p>
        </p:txBody>
      </p:sp>
      <p:sp>
        <p:nvSpPr>
          <p:cNvPr id="3" name="Content Placeholder 2">
            <a:extLst>
              <a:ext uri="{FF2B5EF4-FFF2-40B4-BE49-F238E27FC236}">
                <a16:creationId xmlns:a16="http://schemas.microsoft.com/office/drawing/2014/main" id="{A39AAE67-C23F-2B47-9C6F-FD0A7B229580}"/>
              </a:ext>
            </a:extLst>
          </p:cNvPr>
          <p:cNvSpPr>
            <a:spLocks noGrp="1"/>
          </p:cNvSpPr>
          <p:nvPr>
            <p:ph idx="1"/>
          </p:nvPr>
        </p:nvSpPr>
        <p:spPr/>
        <p:txBody>
          <a:bodyPr/>
          <a:lstStyle/>
          <a:p>
            <a:r>
              <a:rPr lang="en-US" dirty="0"/>
              <a:t>Dataset: The food and agricultural trade dataset by FAO (</a:t>
            </a:r>
            <a:r>
              <a:rPr lang="en-US" dirty="0">
                <a:hlinkClick r:id="rId2"/>
              </a:rPr>
              <a:t>http://www.fao.org/faostat/en/#data/TM</a:t>
            </a:r>
            <a:r>
              <a:rPr lang="en-US" dirty="0"/>
              <a:t>)</a:t>
            </a:r>
          </a:p>
          <a:p>
            <a:r>
              <a:rPr lang="en-US" dirty="0"/>
              <a:t>Filtered data using Pandas by country and aggregated all trading partners for a given crop for a country together.</a:t>
            </a:r>
          </a:p>
          <a:p>
            <a:r>
              <a:rPr lang="en-US" dirty="0"/>
              <a:t>Discarded countries with more than 50% missing data. Used imputation to fill in missing data.</a:t>
            </a:r>
          </a:p>
          <a:p>
            <a:r>
              <a:rPr lang="en-US" dirty="0"/>
              <a:t>Reformatted data into time series usable by ARIMA.</a:t>
            </a:r>
          </a:p>
          <a:p>
            <a:endParaRPr lang="en-US" dirty="0"/>
          </a:p>
        </p:txBody>
      </p:sp>
    </p:spTree>
    <p:extLst>
      <p:ext uri="{BB962C8B-B14F-4D97-AF65-F5344CB8AC3E}">
        <p14:creationId xmlns:p14="http://schemas.microsoft.com/office/powerpoint/2010/main" val="3037330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B0511-29FB-1747-AC5B-4CD22218BB06}"/>
              </a:ext>
            </a:extLst>
          </p:cNvPr>
          <p:cNvSpPr>
            <a:spLocks noGrp="1"/>
          </p:cNvSpPr>
          <p:nvPr>
            <p:ph type="title"/>
          </p:nvPr>
        </p:nvSpPr>
        <p:spPr>
          <a:xfrm>
            <a:off x="675242" y="279631"/>
            <a:ext cx="8610600" cy="1293028"/>
          </a:xfrm>
        </p:spPr>
        <p:txBody>
          <a:bodyPr/>
          <a:lstStyle/>
          <a:p>
            <a:pPr algn="l"/>
            <a:r>
              <a:rPr lang="en-US" cap="none" dirty="0"/>
              <a:t>Exploratory Data Analysis</a:t>
            </a:r>
          </a:p>
        </p:txBody>
      </p:sp>
      <p:sp>
        <p:nvSpPr>
          <p:cNvPr id="3" name="Content Placeholder 2">
            <a:extLst>
              <a:ext uri="{FF2B5EF4-FFF2-40B4-BE49-F238E27FC236}">
                <a16:creationId xmlns:a16="http://schemas.microsoft.com/office/drawing/2014/main" id="{A39AAE67-C23F-2B47-9C6F-FD0A7B229580}"/>
              </a:ext>
            </a:extLst>
          </p:cNvPr>
          <p:cNvSpPr>
            <a:spLocks noGrp="1"/>
          </p:cNvSpPr>
          <p:nvPr>
            <p:ph idx="1"/>
          </p:nvPr>
        </p:nvSpPr>
        <p:spPr>
          <a:xfrm>
            <a:off x="502024" y="1572659"/>
            <a:ext cx="3356931" cy="4024125"/>
          </a:xfrm>
        </p:spPr>
        <p:txBody>
          <a:bodyPr/>
          <a:lstStyle/>
          <a:p>
            <a:r>
              <a:rPr lang="en-US" dirty="0"/>
              <a:t>Analyzed total number of </a:t>
            </a:r>
            <a:r>
              <a:rPr lang="en-US" b="1" dirty="0"/>
              <a:t>items</a:t>
            </a:r>
            <a:r>
              <a:rPr lang="en-US" dirty="0"/>
              <a:t> and </a:t>
            </a:r>
            <a:r>
              <a:rPr lang="en-US" b="1" dirty="0"/>
              <a:t>trading partners </a:t>
            </a:r>
            <a:r>
              <a:rPr lang="en-US" dirty="0"/>
              <a:t>each country imports and exports, aka the “diversity” of countries trading.</a:t>
            </a:r>
          </a:p>
        </p:txBody>
      </p:sp>
      <p:pic>
        <p:nvPicPr>
          <p:cNvPr id="5" name="Picture 4">
            <a:extLst>
              <a:ext uri="{FF2B5EF4-FFF2-40B4-BE49-F238E27FC236}">
                <a16:creationId xmlns:a16="http://schemas.microsoft.com/office/drawing/2014/main" id="{56C5D6E6-613A-1949-A119-738ECE917B42}"/>
              </a:ext>
            </a:extLst>
          </p:cNvPr>
          <p:cNvPicPr>
            <a:picLocks noChangeAspect="1"/>
          </p:cNvPicPr>
          <p:nvPr/>
        </p:nvPicPr>
        <p:blipFill>
          <a:blip r:embed="rId2"/>
          <a:stretch>
            <a:fillRect/>
          </a:stretch>
        </p:blipFill>
        <p:spPr>
          <a:xfrm>
            <a:off x="4124722" y="1572659"/>
            <a:ext cx="3491889" cy="2392879"/>
          </a:xfrm>
          <a:prstGeom prst="rect">
            <a:avLst/>
          </a:prstGeom>
        </p:spPr>
      </p:pic>
      <p:pic>
        <p:nvPicPr>
          <p:cNvPr id="7" name="Picture 6">
            <a:extLst>
              <a:ext uri="{FF2B5EF4-FFF2-40B4-BE49-F238E27FC236}">
                <a16:creationId xmlns:a16="http://schemas.microsoft.com/office/drawing/2014/main" id="{0B08405A-3824-264C-B6AE-EA3990ED2C15}"/>
              </a:ext>
            </a:extLst>
          </p:cNvPr>
          <p:cNvPicPr>
            <a:picLocks noChangeAspect="1"/>
          </p:cNvPicPr>
          <p:nvPr/>
        </p:nvPicPr>
        <p:blipFill>
          <a:blip r:embed="rId3"/>
          <a:stretch>
            <a:fillRect/>
          </a:stretch>
        </p:blipFill>
        <p:spPr>
          <a:xfrm>
            <a:off x="4124722" y="4285561"/>
            <a:ext cx="3506544" cy="2464918"/>
          </a:xfrm>
          <a:prstGeom prst="rect">
            <a:avLst/>
          </a:prstGeom>
        </p:spPr>
      </p:pic>
      <p:pic>
        <p:nvPicPr>
          <p:cNvPr id="9" name="Picture 8">
            <a:extLst>
              <a:ext uri="{FF2B5EF4-FFF2-40B4-BE49-F238E27FC236}">
                <a16:creationId xmlns:a16="http://schemas.microsoft.com/office/drawing/2014/main" id="{A46A36EF-1F02-174E-898A-83F27BB00FE8}"/>
              </a:ext>
            </a:extLst>
          </p:cNvPr>
          <p:cNvPicPr>
            <a:picLocks noChangeAspect="1"/>
          </p:cNvPicPr>
          <p:nvPr/>
        </p:nvPicPr>
        <p:blipFill>
          <a:blip r:embed="rId4"/>
          <a:stretch>
            <a:fillRect/>
          </a:stretch>
        </p:blipFill>
        <p:spPr>
          <a:xfrm>
            <a:off x="7882378" y="1572659"/>
            <a:ext cx="3834864" cy="2392879"/>
          </a:xfrm>
          <a:prstGeom prst="rect">
            <a:avLst/>
          </a:prstGeom>
        </p:spPr>
      </p:pic>
      <p:pic>
        <p:nvPicPr>
          <p:cNvPr id="11" name="Picture 10">
            <a:extLst>
              <a:ext uri="{FF2B5EF4-FFF2-40B4-BE49-F238E27FC236}">
                <a16:creationId xmlns:a16="http://schemas.microsoft.com/office/drawing/2014/main" id="{2591E8D4-C20B-A746-8E23-5E4793CEE520}"/>
              </a:ext>
            </a:extLst>
          </p:cNvPr>
          <p:cNvPicPr>
            <a:picLocks noChangeAspect="1"/>
          </p:cNvPicPr>
          <p:nvPr/>
        </p:nvPicPr>
        <p:blipFill>
          <a:blip r:embed="rId5"/>
          <a:stretch>
            <a:fillRect/>
          </a:stretch>
        </p:blipFill>
        <p:spPr>
          <a:xfrm>
            <a:off x="7882378" y="4285561"/>
            <a:ext cx="3841938" cy="2464918"/>
          </a:xfrm>
          <a:prstGeom prst="rect">
            <a:avLst/>
          </a:prstGeom>
        </p:spPr>
      </p:pic>
    </p:spTree>
    <p:extLst>
      <p:ext uri="{BB962C8B-B14F-4D97-AF65-F5344CB8AC3E}">
        <p14:creationId xmlns:p14="http://schemas.microsoft.com/office/powerpoint/2010/main" val="3951423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B0511-29FB-1747-AC5B-4CD22218BB06}"/>
              </a:ext>
            </a:extLst>
          </p:cNvPr>
          <p:cNvSpPr>
            <a:spLocks noGrp="1"/>
          </p:cNvSpPr>
          <p:nvPr>
            <p:ph type="title"/>
          </p:nvPr>
        </p:nvSpPr>
        <p:spPr>
          <a:xfrm>
            <a:off x="675242" y="279631"/>
            <a:ext cx="8610600" cy="1293028"/>
          </a:xfrm>
        </p:spPr>
        <p:txBody>
          <a:bodyPr/>
          <a:lstStyle/>
          <a:p>
            <a:pPr algn="l"/>
            <a:r>
              <a:rPr lang="en-US" cap="none" dirty="0"/>
              <a:t>Exploratory Data Analysis</a:t>
            </a:r>
          </a:p>
        </p:txBody>
      </p:sp>
      <p:sp>
        <p:nvSpPr>
          <p:cNvPr id="3" name="Content Placeholder 2">
            <a:extLst>
              <a:ext uri="{FF2B5EF4-FFF2-40B4-BE49-F238E27FC236}">
                <a16:creationId xmlns:a16="http://schemas.microsoft.com/office/drawing/2014/main" id="{A39AAE67-C23F-2B47-9C6F-FD0A7B229580}"/>
              </a:ext>
            </a:extLst>
          </p:cNvPr>
          <p:cNvSpPr>
            <a:spLocks noGrp="1"/>
          </p:cNvSpPr>
          <p:nvPr>
            <p:ph idx="1"/>
          </p:nvPr>
        </p:nvSpPr>
        <p:spPr>
          <a:xfrm>
            <a:off x="763377" y="1554056"/>
            <a:ext cx="10820400" cy="1132534"/>
          </a:xfrm>
        </p:spPr>
        <p:txBody>
          <a:bodyPr/>
          <a:lstStyle/>
          <a:p>
            <a:r>
              <a:rPr lang="en-US" dirty="0"/>
              <a:t>Computed statistics of every trading item (rolling averages of min, max, mean, standard deviation) across all countries in order to find appropriate features for time series modeling.</a:t>
            </a:r>
          </a:p>
        </p:txBody>
      </p:sp>
      <p:pic>
        <p:nvPicPr>
          <p:cNvPr id="5" name="Picture 4">
            <a:extLst>
              <a:ext uri="{FF2B5EF4-FFF2-40B4-BE49-F238E27FC236}">
                <a16:creationId xmlns:a16="http://schemas.microsoft.com/office/drawing/2014/main" id="{E023ECD9-D367-7542-A3A1-DA1CF04CEB5F}"/>
              </a:ext>
            </a:extLst>
          </p:cNvPr>
          <p:cNvPicPr>
            <a:picLocks noChangeAspect="1"/>
          </p:cNvPicPr>
          <p:nvPr/>
        </p:nvPicPr>
        <p:blipFill>
          <a:blip r:embed="rId2"/>
          <a:stretch>
            <a:fillRect/>
          </a:stretch>
        </p:blipFill>
        <p:spPr>
          <a:xfrm>
            <a:off x="2875402" y="2686590"/>
            <a:ext cx="5579286" cy="3026402"/>
          </a:xfrm>
          <a:prstGeom prst="rect">
            <a:avLst/>
          </a:prstGeom>
        </p:spPr>
      </p:pic>
      <p:sp>
        <p:nvSpPr>
          <p:cNvPr id="6" name="TextBox 5">
            <a:extLst>
              <a:ext uri="{FF2B5EF4-FFF2-40B4-BE49-F238E27FC236}">
                <a16:creationId xmlns:a16="http://schemas.microsoft.com/office/drawing/2014/main" id="{349BFB76-6986-354A-900A-831A34EB0C28}"/>
              </a:ext>
            </a:extLst>
          </p:cNvPr>
          <p:cNvSpPr txBox="1"/>
          <p:nvPr/>
        </p:nvSpPr>
        <p:spPr>
          <a:xfrm>
            <a:off x="3350950" y="5712992"/>
            <a:ext cx="4628190" cy="523220"/>
          </a:xfrm>
          <a:prstGeom prst="rect">
            <a:avLst/>
          </a:prstGeom>
          <a:noFill/>
        </p:spPr>
        <p:txBody>
          <a:bodyPr wrap="none" rtlCol="0">
            <a:spAutoFit/>
          </a:bodyPr>
          <a:lstStyle/>
          <a:p>
            <a:r>
              <a:rPr lang="en-US" sz="1400" dirty="0"/>
              <a:t>Exploratory features for wheat export by Argentina </a:t>
            </a:r>
          </a:p>
          <a:p>
            <a:pPr algn="ctr"/>
            <a:r>
              <a:rPr lang="en-US" sz="1400" dirty="0"/>
              <a:t>(5-year rolling averages, </a:t>
            </a:r>
            <a:r>
              <a:rPr lang="en-US" sz="1400" dirty="0" err="1"/>
              <a:t>tonnes</a:t>
            </a:r>
            <a:r>
              <a:rPr lang="en-US" sz="1400" dirty="0"/>
              <a:t>)</a:t>
            </a:r>
          </a:p>
        </p:txBody>
      </p:sp>
    </p:spTree>
    <p:extLst>
      <p:ext uri="{BB962C8B-B14F-4D97-AF65-F5344CB8AC3E}">
        <p14:creationId xmlns:p14="http://schemas.microsoft.com/office/powerpoint/2010/main" val="880288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C0A254-18A7-EA47-B7D7-ADA184AE6A5D}"/>
              </a:ext>
            </a:extLst>
          </p:cNvPr>
          <p:cNvSpPr>
            <a:spLocks noGrp="1"/>
          </p:cNvSpPr>
          <p:nvPr>
            <p:ph idx="1"/>
          </p:nvPr>
        </p:nvSpPr>
        <p:spPr/>
        <p:txBody>
          <a:bodyPr/>
          <a:lstStyle/>
          <a:p>
            <a:r>
              <a:rPr lang="en-US" dirty="0"/>
              <a:t>Some approaches which were not pursued (preliminary modeling):</a:t>
            </a:r>
          </a:p>
          <a:p>
            <a:pPr lvl="1">
              <a:buFont typeface="Courier New" panose="02070309020205020404" pitchFamily="49" charset="0"/>
              <a:buChar char="o"/>
            </a:pPr>
            <a:r>
              <a:rPr lang="en-US" dirty="0"/>
              <a:t>Use linear regression to predict item export quantity, treating countries as samples</a:t>
            </a:r>
          </a:p>
          <a:p>
            <a:pPr lvl="1">
              <a:buFont typeface="Courier New" panose="02070309020205020404" pitchFamily="49" charset="0"/>
              <a:buChar char="o"/>
            </a:pPr>
            <a:r>
              <a:rPr lang="en-US" dirty="0"/>
              <a:t>Predict wheat export quantity using four other crops’ time series data, treating items as samples.</a:t>
            </a:r>
          </a:p>
          <a:p>
            <a:pPr lvl="1">
              <a:buFont typeface="Courier New" panose="02070309020205020404" pitchFamily="49" charset="0"/>
              <a:buChar char="o"/>
            </a:pPr>
            <a:endParaRPr lang="en-US" dirty="0"/>
          </a:p>
          <a:p>
            <a:r>
              <a:rPr lang="en-US" dirty="0"/>
              <a:t>We concluded the exploratory analysis by deciding to move forward with individual time series modeling with ARIMA models on 3-year rolling mean values. </a:t>
            </a:r>
          </a:p>
          <a:p>
            <a:pPr lvl="1">
              <a:buFont typeface="Courier New" panose="02070309020205020404" pitchFamily="49" charset="0"/>
              <a:buChar char="o"/>
            </a:pPr>
            <a:endParaRPr lang="en-US" dirty="0"/>
          </a:p>
          <a:p>
            <a:endParaRPr lang="en-US" dirty="0"/>
          </a:p>
        </p:txBody>
      </p:sp>
      <p:sp>
        <p:nvSpPr>
          <p:cNvPr id="4" name="Title 1">
            <a:extLst>
              <a:ext uri="{FF2B5EF4-FFF2-40B4-BE49-F238E27FC236}">
                <a16:creationId xmlns:a16="http://schemas.microsoft.com/office/drawing/2014/main" id="{E9F492BE-329C-B942-BD2C-656DC2999897}"/>
              </a:ext>
            </a:extLst>
          </p:cNvPr>
          <p:cNvSpPr>
            <a:spLocks noGrp="1"/>
          </p:cNvSpPr>
          <p:nvPr>
            <p:ph type="title"/>
          </p:nvPr>
        </p:nvSpPr>
        <p:spPr>
          <a:xfrm>
            <a:off x="685800" y="720306"/>
            <a:ext cx="8610600" cy="1293028"/>
          </a:xfrm>
        </p:spPr>
        <p:txBody>
          <a:bodyPr/>
          <a:lstStyle/>
          <a:p>
            <a:pPr algn="l"/>
            <a:r>
              <a:rPr lang="en-US" cap="none" dirty="0"/>
              <a:t>Exploratory Data Analysis</a:t>
            </a:r>
          </a:p>
        </p:txBody>
      </p:sp>
    </p:spTree>
    <p:extLst>
      <p:ext uri="{BB962C8B-B14F-4D97-AF65-F5344CB8AC3E}">
        <p14:creationId xmlns:p14="http://schemas.microsoft.com/office/powerpoint/2010/main" val="2318188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B0511-29FB-1747-AC5B-4CD22218BB06}"/>
              </a:ext>
            </a:extLst>
          </p:cNvPr>
          <p:cNvSpPr>
            <a:spLocks noGrp="1"/>
          </p:cNvSpPr>
          <p:nvPr>
            <p:ph type="title"/>
          </p:nvPr>
        </p:nvSpPr>
        <p:spPr>
          <a:xfrm>
            <a:off x="541816" y="112184"/>
            <a:ext cx="8610600" cy="1293028"/>
          </a:xfrm>
        </p:spPr>
        <p:txBody>
          <a:bodyPr/>
          <a:lstStyle/>
          <a:p>
            <a:pPr algn="l"/>
            <a:r>
              <a:rPr lang="en-US" cap="none" dirty="0"/>
              <a:t>ARIMA models</a:t>
            </a:r>
          </a:p>
        </p:txBody>
      </p:sp>
      <p:sp>
        <p:nvSpPr>
          <p:cNvPr id="3" name="Content Placeholder 2">
            <a:extLst>
              <a:ext uri="{FF2B5EF4-FFF2-40B4-BE49-F238E27FC236}">
                <a16:creationId xmlns:a16="http://schemas.microsoft.com/office/drawing/2014/main" id="{A39AAE67-C23F-2B47-9C6F-FD0A7B229580}"/>
              </a:ext>
            </a:extLst>
          </p:cNvPr>
          <p:cNvSpPr>
            <a:spLocks noGrp="1"/>
          </p:cNvSpPr>
          <p:nvPr>
            <p:ph idx="1"/>
          </p:nvPr>
        </p:nvSpPr>
        <p:spPr>
          <a:xfrm>
            <a:off x="541816" y="1405212"/>
            <a:ext cx="10820400" cy="1551175"/>
          </a:xfrm>
        </p:spPr>
        <p:txBody>
          <a:bodyPr/>
          <a:lstStyle/>
          <a:p>
            <a:r>
              <a:rPr lang="en-US" dirty="0"/>
              <a:t>ARIMA (Auto-regressive </a:t>
            </a:r>
            <a:r>
              <a:rPr lang="en-US" dirty="0" err="1"/>
              <a:t>integreated</a:t>
            </a:r>
            <a:r>
              <a:rPr lang="en-US" dirty="0"/>
              <a:t> moving average) is a class of models that ‘explains’ a given time series based on its own past values. </a:t>
            </a:r>
          </a:p>
          <a:p>
            <a:r>
              <a:rPr lang="en-US" dirty="0"/>
              <a:t>Correlations with past values analyzed include </a:t>
            </a:r>
            <a:r>
              <a:rPr lang="en-US" b="1" dirty="0"/>
              <a:t>lags</a:t>
            </a:r>
            <a:r>
              <a:rPr lang="en-US" dirty="0"/>
              <a:t> and </a:t>
            </a:r>
            <a:r>
              <a:rPr lang="en-US" b="1" dirty="0"/>
              <a:t>the lagged forecast errors</a:t>
            </a:r>
            <a:r>
              <a:rPr lang="en-US" dirty="0"/>
              <a:t>, and the resulted equation can be used to forecast future values.</a:t>
            </a:r>
          </a:p>
          <a:p>
            <a:endParaRPr lang="en-US" dirty="0"/>
          </a:p>
          <a:p>
            <a:endParaRPr lang="en-US" dirty="0"/>
          </a:p>
        </p:txBody>
      </p:sp>
      <p:pic>
        <p:nvPicPr>
          <p:cNvPr id="4" name="Picture 3">
            <a:extLst>
              <a:ext uri="{FF2B5EF4-FFF2-40B4-BE49-F238E27FC236}">
                <a16:creationId xmlns:a16="http://schemas.microsoft.com/office/drawing/2014/main" id="{5C2C42EA-1599-7549-8E28-D95601BF60F5}"/>
              </a:ext>
            </a:extLst>
          </p:cNvPr>
          <p:cNvPicPr>
            <a:picLocks noChangeAspect="1"/>
          </p:cNvPicPr>
          <p:nvPr/>
        </p:nvPicPr>
        <p:blipFill>
          <a:blip r:embed="rId2"/>
          <a:stretch>
            <a:fillRect/>
          </a:stretch>
        </p:blipFill>
        <p:spPr>
          <a:xfrm>
            <a:off x="3915044" y="2956387"/>
            <a:ext cx="3568700" cy="800100"/>
          </a:xfrm>
          <a:prstGeom prst="rect">
            <a:avLst/>
          </a:prstGeom>
        </p:spPr>
      </p:pic>
      <p:pic>
        <p:nvPicPr>
          <p:cNvPr id="1026" name="Picture 2" descr="• Mean Reversion - Negative autocorrelation ">
            <a:extLst>
              <a:ext uri="{FF2B5EF4-FFF2-40B4-BE49-F238E27FC236}">
                <a16:creationId xmlns:a16="http://schemas.microsoft.com/office/drawing/2014/main" id="{9C00B016-5411-9F43-BDE2-AE74E8370F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1028" y="4082399"/>
            <a:ext cx="3907344" cy="24616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 Momentum, or Trend Following - Positive autocorrelation ">
            <a:extLst>
              <a:ext uri="{FF2B5EF4-FFF2-40B4-BE49-F238E27FC236}">
                <a16:creationId xmlns:a16="http://schemas.microsoft.com/office/drawing/2014/main" id="{C1D18608-6985-0947-B4C6-B379890E3C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8372" y="4082399"/>
            <a:ext cx="3857953" cy="2461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267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B0511-29FB-1747-AC5B-4CD22218BB06}"/>
              </a:ext>
            </a:extLst>
          </p:cNvPr>
          <p:cNvSpPr>
            <a:spLocks noGrp="1"/>
          </p:cNvSpPr>
          <p:nvPr>
            <p:ph type="title"/>
          </p:nvPr>
        </p:nvSpPr>
        <p:spPr>
          <a:xfrm>
            <a:off x="685800" y="720306"/>
            <a:ext cx="8610600" cy="1293028"/>
          </a:xfrm>
        </p:spPr>
        <p:txBody>
          <a:bodyPr/>
          <a:lstStyle/>
          <a:p>
            <a:pPr algn="l"/>
            <a:r>
              <a:rPr lang="en-US" cap="none" dirty="0"/>
              <a:t>Model Development</a:t>
            </a:r>
          </a:p>
        </p:txBody>
      </p:sp>
      <p:sp>
        <p:nvSpPr>
          <p:cNvPr id="3" name="Content Placeholder 2">
            <a:extLst>
              <a:ext uri="{FF2B5EF4-FFF2-40B4-BE49-F238E27FC236}">
                <a16:creationId xmlns:a16="http://schemas.microsoft.com/office/drawing/2014/main" id="{A39AAE67-C23F-2B47-9C6F-FD0A7B229580}"/>
              </a:ext>
            </a:extLst>
          </p:cNvPr>
          <p:cNvSpPr>
            <a:spLocks noGrp="1"/>
          </p:cNvSpPr>
          <p:nvPr>
            <p:ph idx="1"/>
          </p:nvPr>
        </p:nvSpPr>
        <p:spPr/>
        <p:txBody>
          <a:bodyPr>
            <a:normAutofit/>
          </a:bodyPr>
          <a:lstStyle/>
          <a:p>
            <a:r>
              <a:rPr lang="en-US" dirty="0"/>
              <a:t>Used a rolling one-at-a-time approach to train ARIMA models: </a:t>
            </a:r>
          </a:p>
          <a:p>
            <a:pPr lvl="1"/>
            <a:r>
              <a:rPr lang="en-US" dirty="0"/>
              <a:t>Data is initially </a:t>
            </a:r>
            <a:r>
              <a:rPr lang="en-US" dirty="0" err="1"/>
              <a:t>splited</a:t>
            </a:r>
            <a:r>
              <a:rPr lang="en-US" dirty="0"/>
              <a:t> as 70% training and 30% testing set and the chronological order of data is maintained.</a:t>
            </a:r>
          </a:p>
          <a:p>
            <a:pPr lvl="1"/>
            <a:r>
              <a:rPr lang="en-US" dirty="0"/>
              <a:t>One data point from testing set is added to training set for each loop of modeling and a forecast value for the next test data is predicted.</a:t>
            </a:r>
          </a:p>
          <a:p>
            <a:pPr lvl="1"/>
            <a:r>
              <a:rPr lang="en-US" dirty="0"/>
              <a:t>Model is evaluated by the mean squared error(MSE) between test data and predictions.</a:t>
            </a:r>
          </a:p>
          <a:p>
            <a:pPr lvl="1"/>
            <a:r>
              <a:rPr lang="en-US" dirty="0"/>
              <a:t>Hyperparameters are tuned using grid search, resulting in model with min MSE. </a:t>
            </a:r>
          </a:p>
          <a:p>
            <a:pPr lvl="1"/>
            <a:r>
              <a:rPr lang="en-US" dirty="0"/>
              <a:t>Independent models for each item-by-country selection.</a:t>
            </a:r>
          </a:p>
          <a:p>
            <a:pPr lvl="1"/>
            <a:endParaRPr lang="en-US" dirty="0"/>
          </a:p>
          <a:p>
            <a:r>
              <a:rPr lang="en-US" dirty="0"/>
              <a:t>The modeling process is streamlined into a function for automation and deployed as an APP served via AWS. </a:t>
            </a:r>
          </a:p>
        </p:txBody>
      </p:sp>
    </p:spTree>
    <p:extLst>
      <p:ext uri="{BB962C8B-B14F-4D97-AF65-F5344CB8AC3E}">
        <p14:creationId xmlns:p14="http://schemas.microsoft.com/office/powerpoint/2010/main" val="3924147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4D89F940-F456-5249-A2A6-DDEC1C35ABD3}"/>
              </a:ext>
            </a:extLst>
          </p:cNvPr>
          <p:cNvSpPr txBox="1">
            <a:spLocks/>
          </p:cNvSpPr>
          <p:nvPr/>
        </p:nvSpPr>
        <p:spPr>
          <a:xfrm>
            <a:off x="751902" y="567697"/>
            <a:ext cx="10820400" cy="9011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t>The present data science project aims to bridge this gap through a data exploratory and forecasting app, </a:t>
            </a:r>
            <a:r>
              <a:rPr lang="en-US" dirty="0" err="1"/>
              <a:t>AgTrend</a:t>
            </a:r>
            <a:r>
              <a:rPr lang="en-US" dirty="0"/>
              <a:t>.</a:t>
            </a:r>
          </a:p>
        </p:txBody>
      </p:sp>
      <p:pic>
        <p:nvPicPr>
          <p:cNvPr id="10" name="Content Placeholder 9">
            <a:extLst>
              <a:ext uri="{FF2B5EF4-FFF2-40B4-BE49-F238E27FC236}">
                <a16:creationId xmlns:a16="http://schemas.microsoft.com/office/drawing/2014/main" id="{7BEA20C2-8604-C54E-A2C0-2B95CAFFFF07}"/>
              </a:ext>
            </a:extLst>
          </p:cNvPr>
          <p:cNvPicPr>
            <a:picLocks noGrp="1" noChangeAspect="1"/>
          </p:cNvPicPr>
          <p:nvPr>
            <p:ph idx="1"/>
          </p:nvPr>
        </p:nvPicPr>
        <p:blipFill>
          <a:blip r:embed="rId3"/>
          <a:stretch>
            <a:fillRect/>
          </a:stretch>
        </p:blipFill>
        <p:spPr>
          <a:xfrm>
            <a:off x="1904605" y="1468877"/>
            <a:ext cx="8086197" cy="5009744"/>
          </a:xfrm>
        </p:spPr>
      </p:pic>
    </p:spTree>
    <p:extLst>
      <p:ext uri="{BB962C8B-B14F-4D97-AF65-F5344CB8AC3E}">
        <p14:creationId xmlns:p14="http://schemas.microsoft.com/office/powerpoint/2010/main" val="40952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F3A0C66-5DFF-B64C-B8E9-C377236FB809}"/>
              </a:ext>
            </a:extLst>
          </p:cNvPr>
          <p:cNvPicPr>
            <a:picLocks noGrp="1" noChangeAspect="1"/>
          </p:cNvPicPr>
          <p:nvPr>
            <p:ph idx="1"/>
          </p:nvPr>
        </p:nvPicPr>
        <p:blipFill>
          <a:blip r:embed="rId2"/>
          <a:stretch>
            <a:fillRect/>
          </a:stretch>
        </p:blipFill>
        <p:spPr>
          <a:xfrm>
            <a:off x="2081718" y="1394995"/>
            <a:ext cx="7996137" cy="5103916"/>
          </a:xfrm>
        </p:spPr>
      </p:pic>
      <p:sp>
        <p:nvSpPr>
          <p:cNvPr id="6" name="Content Placeholder 2">
            <a:extLst>
              <a:ext uri="{FF2B5EF4-FFF2-40B4-BE49-F238E27FC236}">
                <a16:creationId xmlns:a16="http://schemas.microsoft.com/office/drawing/2014/main" id="{A64879F0-8EA3-0C48-B7B9-DE0A2CD56620}"/>
              </a:ext>
            </a:extLst>
          </p:cNvPr>
          <p:cNvSpPr txBox="1">
            <a:spLocks/>
          </p:cNvSpPr>
          <p:nvPr/>
        </p:nvSpPr>
        <p:spPr>
          <a:xfrm>
            <a:off x="751902" y="567697"/>
            <a:ext cx="10820400" cy="9011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t>Forecasting of selected crops for specific countries are generated through a machine learning pipeline and ARIMA models, simply after a few clicks.  </a:t>
            </a:r>
          </a:p>
        </p:txBody>
      </p:sp>
    </p:spTree>
    <p:extLst>
      <p:ext uri="{BB962C8B-B14F-4D97-AF65-F5344CB8AC3E}">
        <p14:creationId xmlns:p14="http://schemas.microsoft.com/office/powerpoint/2010/main" val="34943904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F684B-DD9D-1840-90B8-6DD7A7CD9222}"/>
              </a:ext>
            </a:extLst>
          </p:cNvPr>
          <p:cNvSpPr txBox="1"/>
          <p:nvPr/>
        </p:nvSpPr>
        <p:spPr>
          <a:xfrm>
            <a:off x="1222168" y="1789539"/>
            <a:ext cx="2908571" cy="430887"/>
          </a:xfrm>
          <a:prstGeom prst="rect">
            <a:avLst/>
          </a:prstGeom>
          <a:noFill/>
        </p:spPr>
        <p:txBody>
          <a:bodyPr wrap="square" rtlCol="0">
            <a:spAutoFit/>
          </a:bodyPr>
          <a:lstStyle/>
          <a:p>
            <a:r>
              <a:rPr lang="en-US" sz="2200" b="1" dirty="0"/>
              <a:t>Why </a:t>
            </a:r>
            <a:r>
              <a:rPr lang="en-US" sz="2200" b="1" dirty="0" err="1"/>
              <a:t>AgTrend</a:t>
            </a:r>
            <a:r>
              <a:rPr lang="en-US" sz="2200" b="1" dirty="0"/>
              <a:t>? </a:t>
            </a:r>
          </a:p>
        </p:txBody>
      </p:sp>
      <p:sp>
        <p:nvSpPr>
          <p:cNvPr id="7" name="TextBox 6">
            <a:extLst>
              <a:ext uri="{FF2B5EF4-FFF2-40B4-BE49-F238E27FC236}">
                <a16:creationId xmlns:a16="http://schemas.microsoft.com/office/drawing/2014/main" id="{3969C64E-5954-E340-A789-5F93EB9DCE0F}"/>
              </a:ext>
            </a:extLst>
          </p:cNvPr>
          <p:cNvSpPr txBox="1"/>
          <p:nvPr/>
        </p:nvSpPr>
        <p:spPr>
          <a:xfrm>
            <a:off x="1134034" y="3151762"/>
            <a:ext cx="9365041" cy="2585323"/>
          </a:xfrm>
          <a:prstGeom prst="rect">
            <a:avLst/>
          </a:prstGeom>
          <a:noFill/>
        </p:spPr>
        <p:txBody>
          <a:bodyPr wrap="square" rtlCol="0">
            <a:spAutoFit/>
          </a:bodyPr>
          <a:lstStyle/>
          <a:p>
            <a:pPr marL="285750" indent="-285750">
              <a:buFont typeface="Arial" panose="020B0604020202020204" pitchFamily="34" charset="0"/>
              <a:buChar char="•"/>
            </a:pPr>
            <a:r>
              <a:rPr lang="en-US" dirty="0"/>
              <a:t>It greatly improves the convenience of visualizing item-by-country data across years, comparing to the platform of source data.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Trends among countries can be easily compared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Most importantly, it provides forecasting on site, which is based on credible modeling procedures.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Data can be updated regularly, rendering the </a:t>
            </a:r>
            <a:r>
              <a:rPr lang="en-US" dirty="0" err="1"/>
              <a:t>forecastes</a:t>
            </a:r>
            <a:r>
              <a:rPr lang="en-US" dirty="0"/>
              <a:t> dynamic.</a:t>
            </a:r>
          </a:p>
        </p:txBody>
      </p:sp>
    </p:spTree>
    <p:extLst>
      <p:ext uri="{BB962C8B-B14F-4D97-AF65-F5344CB8AC3E}">
        <p14:creationId xmlns:p14="http://schemas.microsoft.com/office/powerpoint/2010/main" val="1926396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A9B1B0A-9209-284C-9217-DE64D4B5744B}"/>
              </a:ext>
            </a:extLst>
          </p:cNvPr>
          <p:cNvPicPr>
            <a:picLocks noGrp="1" noChangeAspect="1"/>
          </p:cNvPicPr>
          <p:nvPr>
            <p:ph idx="1"/>
          </p:nvPr>
        </p:nvPicPr>
        <p:blipFill>
          <a:blip r:embed="rId2"/>
          <a:stretch>
            <a:fillRect/>
          </a:stretch>
        </p:blipFill>
        <p:spPr>
          <a:xfrm>
            <a:off x="2226669" y="1468877"/>
            <a:ext cx="7471808" cy="4767922"/>
          </a:xfrm>
        </p:spPr>
      </p:pic>
      <p:sp>
        <p:nvSpPr>
          <p:cNvPr id="4" name="Content Placeholder 2">
            <a:extLst>
              <a:ext uri="{FF2B5EF4-FFF2-40B4-BE49-F238E27FC236}">
                <a16:creationId xmlns:a16="http://schemas.microsoft.com/office/drawing/2014/main" id="{66FFA5DF-5F6A-B040-90BE-5D4FFCC73DAD}"/>
              </a:ext>
            </a:extLst>
          </p:cNvPr>
          <p:cNvSpPr txBox="1">
            <a:spLocks/>
          </p:cNvSpPr>
          <p:nvPr/>
        </p:nvSpPr>
        <p:spPr>
          <a:xfrm>
            <a:off x="751902" y="567697"/>
            <a:ext cx="10820400" cy="90118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t>The app is powered by state-of-the-art data science tools: the </a:t>
            </a:r>
            <a:r>
              <a:rPr lang="en-US" dirty="0" err="1"/>
              <a:t>Streamlit</a:t>
            </a:r>
            <a:r>
              <a:rPr lang="en-US" dirty="0"/>
              <a:t> framework</a:t>
            </a:r>
          </a:p>
          <a:p>
            <a:pPr marL="0" indent="0">
              <a:buNone/>
            </a:pPr>
            <a:r>
              <a:rPr lang="en-US" dirty="0">
                <a:hlinkClick r:id="rId3"/>
              </a:rPr>
              <a:t>https://www.streamlit.io/</a:t>
            </a:r>
            <a:endParaRPr lang="en-US" dirty="0"/>
          </a:p>
        </p:txBody>
      </p:sp>
    </p:spTree>
    <p:extLst>
      <p:ext uri="{BB962C8B-B14F-4D97-AF65-F5344CB8AC3E}">
        <p14:creationId xmlns:p14="http://schemas.microsoft.com/office/powerpoint/2010/main" val="357237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F8163-1A81-974F-BB28-515D430843D6}"/>
              </a:ext>
            </a:extLst>
          </p:cNvPr>
          <p:cNvSpPr>
            <a:spLocks noGrp="1"/>
          </p:cNvSpPr>
          <p:nvPr>
            <p:ph type="title"/>
          </p:nvPr>
        </p:nvSpPr>
        <p:spPr>
          <a:xfrm>
            <a:off x="1573576" y="764373"/>
            <a:ext cx="8610600" cy="1293028"/>
          </a:xfrm>
        </p:spPr>
        <p:txBody>
          <a:bodyPr/>
          <a:lstStyle/>
          <a:p>
            <a:pPr algn="ctr"/>
            <a:r>
              <a:rPr lang="en-US" dirty="0"/>
              <a:t>Outline</a:t>
            </a:r>
          </a:p>
        </p:txBody>
      </p:sp>
      <p:sp>
        <p:nvSpPr>
          <p:cNvPr id="3" name="Content Placeholder 2">
            <a:extLst>
              <a:ext uri="{FF2B5EF4-FFF2-40B4-BE49-F238E27FC236}">
                <a16:creationId xmlns:a16="http://schemas.microsoft.com/office/drawing/2014/main" id="{AC4412C8-4261-E94B-9278-0D054AA9ADF1}"/>
              </a:ext>
            </a:extLst>
          </p:cNvPr>
          <p:cNvSpPr>
            <a:spLocks noGrp="1"/>
          </p:cNvSpPr>
          <p:nvPr>
            <p:ph idx="1"/>
          </p:nvPr>
        </p:nvSpPr>
        <p:spPr>
          <a:xfrm>
            <a:off x="1751682" y="2194560"/>
            <a:ext cx="9754518" cy="4024125"/>
          </a:xfrm>
        </p:spPr>
        <p:txBody>
          <a:bodyPr/>
          <a:lstStyle/>
          <a:p>
            <a:r>
              <a:rPr lang="en-US" dirty="0"/>
              <a:t>Motivation</a:t>
            </a:r>
          </a:p>
          <a:p>
            <a:r>
              <a:rPr lang="en-US" dirty="0"/>
              <a:t>Data acquisition and cleaning</a:t>
            </a:r>
          </a:p>
          <a:p>
            <a:r>
              <a:rPr lang="en-US" dirty="0"/>
              <a:t>Exploratory analyses</a:t>
            </a:r>
          </a:p>
          <a:p>
            <a:r>
              <a:rPr lang="en-US" dirty="0"/>
              <a:t>Modeling</a:t>
            </a:r>
          </a:p>
          <a:p>
            <a:r>
              <a:rPr lang="en-US" dirty="0"/>
              <a:t>Deliverable</a:t>
            </a:r>
          </a:p>
          <a:p>
            <a:r>
              <a:rPr lang="en-US" dirty="0"/>
              <a:t>Next steps</a:t>
            </a:r>
          </a:p>
        </p:txBody>
      </p:sp>
    </p:spTree>
    <p:extLst>
      <p:ext uri="{BB962C8B-B14F-4D97-AF65-F5344CB8AC3E}">
        <p14:creationId xmlns:p14="http://schemas.microsoft.com/office/powerpoint/2010/main" val="1359429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D84DF1-17BE-2242-9653-C4AD2DB55547}"/>
              </a:ext>
            </a:extLst>
          </p:cNvPr>
          <p:cNvSpPr>
            <a:spLocks noGrp="1"/>
          </p:cNvSpPr>
          <p:nvPr>
            <p:ph idx="1"/>
          </p:nvPr>
        </p:nvSpPr>
        <p:spPr>
          <a:xfrm>
            <a:off x="685800" y="2077830"/>
            <a:ext cx="8020455" cy="3145924"/>
          </a:xfrm>
        </p:spPr>
        <p:txBody>
          <a:bodyPr/>
          <a:lstStyle/>
          <a:p>
            <a:r>
              <a:rPr lang="en-US" dirty="0"/>
              <a:t>Dynamic visualization of a country’ trade network (trading partners) for selected items and its evolution over the years</a:t>
            </a:r>
          </a:p>
          <a:p>
            <a:r>
              <a:rPr lang="en-US" dirty="0"/>
              <a:t>Suggesting items and/or countries that have similar trading profile (e.g., diversity of trading partners and growth trends), for selected item or country</a:t>
            </a:r>
          </a:p>
          <a:p>
            <a:r>
              <a:rPr lang="en-US" dirty="0"/>
              <a:t>Adding climate change scenario to improve accuracy of forecasts</a:t>
            </a:r>
          </a:p>
        </p:txBody>
      </p:sp>
      <p:sp>
        <p:nvSpPr>
          <p:cNvPr id="4" name="TextBox 3">
            <a:extLst>
              <a:ext uri="{FF2B5EF4-FFF2-40B4-BE49-F238E27FC236}">
                <a16:creationId xmlns:a16="http://schemas.microsoft.com/office/drawing/2014/main" id="{D0F80FD4-FBE9-D84A-ADD2-346BEC483A0C}"/>
              </a:ext>
            </a:extLst>
          </p:cNvPr>
          <p:cNvSpPr txBox="1"/>
          <p:nvPr/>
        </p:nvSpPr>
        <p:spPr>
          <a:xfrm>
            <a:off x="685800" y="1293780"/>
            <a:ext cx="8331741" cy="430887"/>
          </a:xfrm>
          <a:prstGeom prst="rect">
            <a:avLst/>
          </a:prstGeom>
          <a:noFill/>
        </p:spPr>
        <p:txBody>
          <a:bodyPr wrap="square" rtlCol="0">
            <a:spAutoFit/>
          </a:bodyPr>
          <a:lstStyle/>
          <a:p>
            <a:r>
              <a:rPr lang="en-US" sz="2200" b="1" dirty="0"/>
              <a:t>More features planned for </a:t>
            </a:r>
            <a:r>
              <a:rPr lang="en-US" sz="2200" b="1" dirty="0" err="1"/>
              <a:t>AgTrend</a:t>
            </a:r>
            <a:r>
              <a:rPr lang="en-US" sz="2200" b="1" dirty="0"/>
              <a:t> (stage II): </a:t>
            </a:r>
          </a:p>
        </p:txBody>
      </p:sp>
      <p:pic>
        <p:nvPicPr>
          <p:cNvPr id="6" name="Picture 5">
            <a:extLst>
              <a:ext uri="{FF2B5EF4-FFF2-40B4-BE49-F238E27FC236}">
                <a16:creationId xmlns:a16="http://schemas.microsoft.com/office/drawing/2014/main" id="{D7BD8820-AA0E-8647-8E60-177EBC7DFE10}"/>
              </a:ext>
            </a:extLst>
          </p:cNvPr>
          <p:cNvPicPr>
            <a:picLocks noChangeAspect="1"/>
          </p:cNvPicPr>
          <p:nvPr/>
        </p:nvPicPr>
        <p:blipFill>
          <a:blip r:embed="rId3"/>
          <a:stretch>
            <a:fillRect/>
          </a:stretch>
        </p:blipFill>
        <p:spPr>
          <a:xfrm>
            <a:off x="8706255" y="3385226"/>
            <a:ext cx="3581400" cy="3472774"/>
          </a:xfrm>
          <a:prstGeom prst="rect">
            <a:avLst/>
          </a:prstGeom>
          <a:ln>
            <a:noFill/>
          </a:ln>
          <a:effectLst>
            <a:softEdge rad="112500"/>
          </a:effectLst>
        </p:spPr>
      </p:pic>
    </p:spTree>
    <p:extLst>
      <p:ext uri="{BB962C8B-B14F-4D97-AF65-F5344CB8AC3E}">
        <p14:creationId xmlns:p14="http://schemas.microsoft.com/office/powerpoint/2010/main" val="2061682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D84DF1-17BE-2242-9653-C4AD2DB55547}"/>
              </a:ext>
            </a:extLst>
          </p:cNvPr>
          <p:cNvSpPr>
            <a:spLocks noGrp="1"/>
          </p:cNvSpPr>
          <p:nvPr>
            <p:ph idx="1"/>
          </p:nvPr>
        </p:nvSpPr>
        <p:spPr/>
        <p:txBody>
          <a:bodyPr/>
          <a:lstStyle/>
          <a:p>
            <a:r>
              <a:rPr lang="en-US" dirty="0"/>
              <a:t>Generate recommendations for users</a:t>
            </a:r>
          </a:p>
          <a:p>
            <a:pPr lvl="1"/>
            <a:r>
              <a:rPr lang="en-US" dirty="0"/>
              <a:t>Based on similarity with other country or item’s profiles, what other products or trading partners can we consider?</a:t>
            </a:r>
          </a:p>
          <a:p>
            <a:pPr lvl="1"/>
            <a:r>
              <a:rPr lang="en-US" dirty="0"/>
              <a:t>Based on the forecasts on trade and production, which path will better serve the food demand of the country?  </a:t>
            </a:r>
          </a:p>
        </p:txBody>
      </p:sp>
      <p:sp>
        <p:nvSpPr>
          <p:cNvPr id="4" name="TextBox 3">
            <a:extLst>
              <a:ext uri="{FF2B5EF4-FFF2-40B4-BE49-F238E27FC236}">
                <a16:creationId xmlns:a16="http://schemas.microsoft.com/office/drawing/2014/main" id="{7DE14ECE-EC8B-4744-AD33-C97A5890D31C}"/>
              </a:ext>
            </a:extLst>
          </p:cNvPr>
          <p:cNvSpPr txBox="1"/>
          <p:nvPr/>
        </p:nvSpPr>
        <p:spPr>
          <a:xfrm>
            <a:off x="685800" y="1293780"/>
            <a:ext cx="8331741" cy="430887"/>
          </a:xfrm>
          <a:prstGeom prst="rect">
            <a:avLst/>
          </a:prstGeom>
          <a:noFill/>
        </p:spPr>
        <p:txBody>
          <a:bodyPr wrap="square" rtlCol="0">
            <a:spAutoFit/>
          </a:bodyPr>
          <a:lstStyle/>
          <a:p>
            <a:r>
              <a:rPr lang="en-US" sz="2200" b="1" dirty="0"/>
              <a:t>More features planned for </a:t>
            </a:r>
            <a:r>
              <a:rPr lang="en-US" sz="2200" b="1" dirty="0" err="1"/>
              <a:t>AgTrend</a:t>
            </a:r>
            <a:r>
              <a:rPr lang="en-US" sz="2200" b="1" dirty="0"/>
              <a:t> (stage III): </a:t>
            </a:r>
          </a:p>
        </p:txBody>
      </p:sp>
    </p:spTree>
    <p:extLst>
      <p:ext uri="{BB962C8B-B14F-4D97-AF65-F5344CB8AC3E}">
        <p14:creationId xmlns:p14="http://schemas.microsoft.com/office/powerpoint/2010/main" val="574522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1272F-3E07-D243-990A-C0CEE754DB3B}"/>
              </a:ext>
            </a:extLst>
          </p:cNvPr>
          <p:cNvSpPr>
            <a:spLocks noGrp="1"/>
          </p:cNvSpPr>
          <p:nvPr>
            <p:ph type="title"/>
          </p:nvPr>
        </p:nvSpPr>
        <p:spPr>
          <a:xfrm>
            <a:off x="1507475" y="2141481"/>
            <a:ext cx="8610600" cy="1293028"/>
          </a:xfrm>
        </p:spPr>
        <p:txBody>
          <a:bodyPr/>
          <a:lstStyle/>
          <a:p>
            <a:pPr algn="ctr"/>
            <a:r>
              <a:rPr lang="en-US" dirty="0"/>
              <a:t>thank you! </a:t>
            </a:r>
          </a:p>
        </p:txBody>
      </p:sp>
    </p:spTree>
    <p:extLst>
      <p:ext uri="{BB962C8B-B14F-4D97-AF65-F5344CB8AC3E}">
        <p14:creationId xmlns:p14="http://schemas.microsoft.com/office/powerpoint/2010/main" val="2674005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7E8DCD-9790-EA4F-B01E-C0CE2AB231F3}"/>
              </a:ext>
            </a:extLst>
          </p:cNvPr>
          <p:cNvSpPr>
            <a:spLocks noGrp="1"/>
          </p:cNvSpPr>
          <p:nvPr>
            <p:ph idx="1"/>
          </p:nvPr>
        </p:nvSpPr>
        <p:spPr>
          <a:xfrm>
            <a:off x="751902" y="567697"/>
            <a:ext cx="10820400" cy="901180"/>
          </a:xfrm>
        </p:spPr>
        <p:txBody>
          <a:bodyPr/>
          <a:lstStyle/>
          <a:p>
            <a:r>
              <a:rPr lang="en-US" dirty="0"/>
              <a:t>As the globe becomes more populated and warmer, not every country is well positioned to meet the food demand.</a:t>
            </a:r>
          </a:p>
        </p:txBody>
      </p:sp>
      <p:pic>
        <p:nvPicPr>
          <p:cNvPr id="7" name="Picture 6">
            <a:extLst>
              <a:ext uri="{FF2B5EF4-FFF2-40B4-BE49-F238E27FC236}">
                <a16:creationId xmlns:a16="http://schemas.microsoft.com/office/drawing/2014/main" id="{0AD07837-A265-F741-9AD4-7BBD22471250}"/>
              </a:ext>
            </a:extLst>
          </p:cNvPr>
          <p:cNvPicPr>
            <a:picLocks noChangeAspect="1"/>
          </p:cNvPicPr>
          <p:nvPr/>
        </p:nvPicPr>
        <p:blipFill>
          <a:blip r:embed="rId2"/>
          <a:stretch>
            <a:fillRect/>
          </a:stretch>
        </p:blipFill>
        <p:spPr>
          <a:xfrm>
            <a:off x="2021828" y="1313235"/>
            <a:ext cx="7180538" cy="4864236"/>
          </a:xfrm>
          <a:prstGeom prst="rect">
            <a:avLst/>
          </a:prstGeom>
        </p:spPr>
      </p:pic>
      <p:sp>
        <p:nvSpPr>
          <p:cNvPr id="8" name="TextBox 7">
            <a:extLst>
              <a:ext uri="{FF2B5EF4-FFF2-40B4-BE49-F238E27FC236}">
                <a16:creationId xmlns:a16="http://schemas.microsoft.com/office/drawing/2014/main" id="{90C5BE72-9D94-A945-A125-A8463FBD1341}"/>
              </a:ext>
            </a:extLst>
          </p:cNvPr>
          <p:cNvSpPr txBox="1"/>
          <p:nvPr/>
        </p:nvSpPr>
        <p:spPr>
          <a:xfrm>
            <a:off x="6147881" y="6254885"/>
            <a:ext cx="5044765" cy="338554"/>
          </a:xfrm>
          <a:prstGeom prst="rect">
            <a:avLst/>
          </a:prstGeom>
          <a:noFill/>
        </p:spPr>
        <p:txBody>
          <a:bodyPr wrap="square" rtlCol="0">
            <a:spAutoFit/>
          </a:bodyPr>
          <a:lstStyle/>
          <a:p>
            <a:r>
              <a:rPr lang="en-US" sz="1600" dirty="0"/>
              <a:t>Hunger map, 2019. World Food </a:t>
            </a:r>
            <a:r>
              <a:rPr lang="en-US" sz="1600" dirty="0" err="1"/>
              <a:t>Programme</a:t>
            </a:r>
            <a:endParaRPr lang="en-US" sz="1600" dirty="0"/>
          </a:p>
        </p:txBody>
      </p:sp>
    </p:spTree>
    <p:extLst>
      <p:ext uri="{BB962C8B-B14F-4D97-AF65-F5344CB8AC3E}">
        <p14:creationId xmlns:p14="http://schemas.microsoft.com/office/powerpoint/2010/main" val="1475498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D84DF1-17BE-2242-9653-C4AD2DB55547}"/>
              </a:ext>
            </a:extLst>
          </p:cNvPr>
          <p:cNvSpPr>
            <a:spLocks noGrp="1"/>
          </p:cNvSpPr>
          <p:nvPr>
            <p:ph idx="1"/>
          </p:nvPr>
        </p:nvSpPr>
        <p:spPr>
          <a:xfrm>
            <a:off x="1371600" y="6159499"/>
            <a:ext cx="9601200" cy="342901"/>
          </a:xfrm>
        </p:spPr>
        <p:txBody>
          <a:bodyPr>
            <a:normAutofit fontScale="92500" lnSpcReduction="10000"/>
          </a:bodyPr>
          <a:lstStyle/>
          <a:p>
            <a:pPr marL="0" indent="0" algn="r">
              <a:buNone/>
            </a:pPr>
            <a:r>
              <a:rPr lang="en-US" i="1" u="sng" dirty="0">
                <a:hlinkClick r:id="rId2"/>
              </a:rPr>
              <a:t>http://www.fao.org/3/I9542EN/i9542en.pdf</a:t>
            </a:r>
            <a:endParaRPr lang="en-US" dirty="0"/>
          </a:p>
          <a:p>
            <a:endParaRPr lang="en-US" dirty="0"/>
          </a:p>
        </p:txBody>
      </p:sp>
      <p:pic>
        <p:nvPicPr>
          <p:cNvPr id="4" name="Picture 3">
            <a:extLst>
              <a:ext uri="{FF2B5EF4-FFF2-40B4-BE49-F238E27FC236}">
                <a16:creationId xmlns:a16="http://schemas.microsoft.com/office/drawing/2014/main" id="{312100AA-766B-9F47-8F77-C8BB03D79BFA}"/>
              </a:ext>
            </a:extLst>
          </p:cNvPr>
          <p:cNvPicPr/>
          <p:nvPr/>
        </p:nvPicPr>
        <p:blipFill>
          <a:blip r:embed="rId3">
            <a:extLst>
              <a:ext uri="{28A0092B-C50C-407E-A947-70E740481C1C}">
                <a14:useLocalDpi xmlns:a14="http://schemas.microsoft.com/office/drawing/2010/main" val="0"/>
              </a:ext>
            </a:extLst>
          </a:blip>
          <a:stretch>
            <a:fillRect/>
          </a:stretch>
        </p:blipFill>
        <p:spPr>
          <a:xfrm>
            <a:off x="1926077" y="1264596"/>
            <a:ext cx="8304432" cy="4894903"/>
          </a:xfrm>
          <a:prstGeom prst="rect">
            <a:avLst/>
          </a:prstGeom>
        </p:spPr>
      </p:pic>
      <p:sp>
        <p:nvSpPr>
          <p:cNvPr id="7" name="Content Placeholder 2">
            <a:extLst>
              <a:ext uri="{FF2B5EF4-FFF2-40B4-BE49-F238E27FC236}">
                <a16:creationId xmlns:a16="http://schemas.microsoft.com/office/drawing/2014/main" id="{6397B090-4C1F-C44F-8A2F-5BF396FAE1F1}"/>
              </a:ext>
            </a:extLst>
          </p:cNvPr>
          <p:cNvSpPr txBox="1">
            <a:spLocks/>
          </p:cNvSpPr>
          <p:nvPr/>
        </p:nvSpPr>
        <p:spPr>
          <a:xfrm>
            <a:off x="751902" y="567697"/>
            <a:ext cx="10820400" cy="9011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t>The scenario is further complicated by changes in food production and trade  </a:t>
            </a:r>
          </a:p>
        </p:txBody>
      </p:sp>
    </p:spTree>
    <p:extLst>
      <p:ext uri="{BB962C8B-B14F-4D97-AF65-F5344CB8AC3E}">
        <p14:creationId xmlns:p14="http://schemas.microsoft.com/office/powerpoint/2010/main" val="3028194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29B344-2503-5C48-AD74-94FC1F01F988}"/>
              </a:ext>
            </a:extLst>
          </p:cNvPr>
          <p:cNvSpPr>
            <a:spLocks noGrp="1"/>
          </p:cNvSpPr>
          <p:nvPr>
            <p:ph idx="1"/>
          </p:nvPr>
        </p:nvSpPr>
        <p:spPr>
          <a:xfrm>
            <a:off x="5045725" y="5851411"/>
            <a:ext cx="5654701" cy="422930"/>
          </a:xfrm>
        </p:spPr>
        <p:txBody>
          <a:bodyPr>
            <a:normAutofit fontScale="85000" lnSpcReduction="10000"/>
          </a:bodyPr>
          <a:lstStyle/>
          <a:p>
            <a:r>
              <a:rPr lang="en-US" i="1" u="sng" dirty="0">
                <a:hlinkClick r:id="rId2"/>
              </a:rPr>
              <a:t>http://www.fao.org/3/I9542EN/i9542en.pdf</a:t>
            </a:r>
            <a:r>
              <a:rPr lang="en-US" dirty="0"/>
              <a:t> </a:t>
            </a:r>
          </a:p>
        </p:txBody>
      </p:sp>
      <p:pic>
        <p:nvPicPr>
          <p:cNvPr id="4" name="Picture 3">
            <a:extLst>
              <a:ext uri="{FF2B5EF4-FFF2-40B4-BE49-F238E27FC236}">
                <a16:creationId xmlns:a16="http://schemas.microsoft.com/office/drawing/2014/main" id="{03E48CCB-B4B4-EA4D-BE3A-077946FDF70A}"/>
              </a:ext>
            </a:extLst>
          </p:cNvPr>
          <p:cNvPicPr/>
          <p:nvPr/>
        </p:nvPicPr>
        <p:blipFill>
          <a:blip r:embed="rId3">
            <a:extLst>
              <a:ext uri="{28A0092B-C50C-407E-A947-70E740481C1C}">
                <a14:useLocalDpi xmlns:a14="http://schemas.microsoft.com/office/drawing/2010/main" val="0"/>
              </a:ext>
            </a:extLst>
          </a:blip>
          <a:stretch>
            <a:fillRect/>
          </a:stretch>
        </p:blipFill>
        <p:spPr>
          <a:xfrm>
            <a:off x="1974715" y="846307"/>
            <a:ext cx="8464117" cy="5005104"/>
          </a:xfrm>
          <a:prstGeom prst="rect">
            <a:avLst/>
          </a:prstGeom>
        </p:spPr>
      </p:pic>
    </p:spTree>
    <p:extLst>
      <p:ext uri="{BB962C8B-B14F-4D97-AF65-F5344CB8AC3E}">
        <p14:creationId xmlns:p14="http://schemas.microsoft.com/office/powerpoint/2010/main" val="1118823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102CB9-50D8-6F4C-B55E-58E1C4203015}"/>
              </a:ext>
            </a:extLst>
          </p:cNvPr>
          <p:cNvPicPr>
            <a:picLocks noChangeAspect="1"/>
          </p:cNvPicPr>
          <p:nvPr/>
        </p:nvPicPr>
        <p:blipFill>
          <a:blip r:embed="rId3"/>
          <a:stretch>
            <a:fillRect/>
          </a:stretch>
        </p:blipFill>
        <p:spPr>
          <a:xfrm>
            <a:off x="685800" y="2189408"/>
            <a:ext cx="4729939" cy="3155266"/>
          </a:xfrm>
          <a:prstGeom prst="rect">
            <a:avLst/>
          </a:prstGeom>
        </p:spPr>
      </p:pic>
      <p:sp>
        <p:nvSpPr>
          <p:cNvPr id="3" name="Content Placeholder 2">
            <a:extLst>
              <a:ext uri="{FF2B5EF4-FFF2-40B4-BE49-F238E27FC236}">
                <a16:creationId xmlns:a16="http://schemas.microsoft.com/office/drawing/2014/main" id="{7333D346-D895-934B-A8C3-750E1FF9CCA4}"/>
              </a:ext>
            </a:extLst>
          </p:cNvPr>
          <p:cNvSpPr>
            <a:spLocks noGrp="1"/>
          </p:cNvSpPr>
          <p:nvPr>
            <p:ph idx="1"/>
          </p:nvPr>
        </p:nvSpPr>
        <p:spPr>
          <a:xfrm>
            <a:off x="5576381" y="2058374"/>
            <a:ext cx="5929819" cy="4024125"/>
          </a:xfrm>
        </p:spPr>
        <p:txBody>
          <a:bodyPr/>
          <a:lstStyle/>
          <a:p>
            <a:pPr marL="0" indent="0">
              <a:buNone/>
            </a:pPr>
            <a:r>
              <a:rPr lang="en-US" sz="2800" dirty="0"/>
              <a:t>	</a:t>
            </a:r>
            <a:r>
              <a:rPr lang="en-US" dirty="0"/>
              <a:t>“Should the focus of government intervention be primarily on </a:t>
            </a:r>
            <a:r>
              <a:rPr lang="en-US" b="1" u="sng" dirty="0"/>
              <a:t>increasing local food production</a:t>
            </a:r>
            <a:r>
              <a:rPr lang="en-US" dirty="0"/>
              <a:t>, or should it lean more towards </a:t>
            </a:r>
            <a:r>
              <a:rPr lang="en-US" b="1" u="sng" dirty="0"/>
              <a:t>increasing access to food and stimulating rural development </a:t>
            </a:r>
            <a:r>
              <a:rPr lang="en-US" dirty="0"/>
              <a:t>in general?”</a:t>
            </a:r>
          </a:p>
          <a:p>
            <a:endParaRPr lang="en-US" dirty="0"/>
          </a:p>
          <a:p>
            <a:pPr marL="0" indent="0" algn="r">
              <a:lnSpc>
                <a:spcPct val="100000"/>
              </a:lnSpc>
              <a:spcBef>
                <a:spcPts val="500"/>
              </a:spcBef>
              <a:buNone/>
            </a:pPr>
            <a:r>
              <a:rPr lang="en-US" sz="1800" dirty="0"/>
              <a:t>       </a:t>
            </a:r>
            <a:r>
              <a:rPr lang="en-US" sz="1800" i="1" dirty="0"/>
              <a:t>- How to feed the world 2050. </a:t>
            </a:r>
          </a:p>
          <a:p>
            <a:pPr marL="0" indent="0" algn="r">
              <a:lnSpc>
                <a:spcPct val="100000"/>
              </a:lnSpc>
              <a:spcBef>
                <a:spcPts val="500"/>
              </a:spcBef>
              <a:buNone/>
            </a:pPr>
            <a:r>
              <a:rPr lang="en-US" sz="1800" i="1" dirty="0"/>
              <a:t>High-level expert forum, FAO</a:t>
            </a:r>
          </a:p>
        </p:txBody>
      </p:sp>
      <p:sp>
        <p:nvSpPr>
          <p:cNvPr id="4" name="Content Placeholder 2">
            <a:extLst>
              <a:ext uri="{FF2B5EF4-FFF2-40B4-BE49-F238E27FC236}">
                <a16:creationId xmlns:a16="http://schemas.microsoft.com/office/drawing/2014/main" id="{A67513D0-57BE-4E41-9FFF-88CC36249E97}"/>
              </a:ext>
            </a:extLst>
          </p:cNvPr>
          <p:cNvSpPr txBox="1">
            <a:spLocks/>
          </p:cNvSpPr>
          <p:nvPr/>
        </p:nvSpPr>
        <p:spPr>
          <a:xfrm>
            <a:off x="685800" y="645518"/>
            <a:ext cx="10820400" cy="9011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To produce more, or to trade more? </a:t>
            </a:r>
          </a:p>
          <a:p>
            <a:pPr marL="0" indent="0">
              <a:buNone/>
            </a:pPr>
            <a:r>
              <a:rPr lang="en-US" dirty="0"/>
              <a:t>It is a difficult issue that relevant organizations across all levels should consider.</a:t>
            </a:r>
          </a:p>
        </p:txBody>
      </p:sp>
      <p:sp>
        <p:nvSpPr>
          <p:cNvPr id="8" name="Content Placeholder 2">
            <a:extLst>
              <a:ext uri="{FF2B5EF4-FFF2-40B4-BE49-F238E27FC236}">
                <a16:creationId xmlns:a16="http://schemas.microsoft.com/office/drawing/2014/main" id="{9E6BF1CD-C7A0-E348-8057-820A499C0A9C}"/>
              </a:ext>
            </a:extLst>
          </p:cNvPr>
          <p:cNvSpPr txBox="1">
            <a:spLocks/>
          </p:cNvSpPr>
          <p:nvPr/>
        </p:nvSpPr>
        <p:spPr>
          <a:xfrm>
            <a:off x="502097" y="5433419"/>
            <a:ext cx="5781971" cy="649079"/>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b="1" i="1" dirty="0"/>
              <a:t>Pictured: Laos: Nutritious meals are bringing more children to school</a:t>
            </a:r>
          </a:p>
          <a:p>
            <a:pPr marL="0" indent="0">
              <a:buNone/>
            </a:pPr>
            <a:r>
              <a:rPr lang="en-US" i="1" dirty="0">
                <a:hlinkClick r:id="rId4"/>
              </a:rPr>
              <a:t>https://www.flickr.com/photos/worldbank/8780908509</a:t>
            </a:r>
            <a:endParaRPr lang="en-US" i="1" dirty="0"/>
          </a:p>
        </p:txBody>
      </p:sp>
    </p:spTree>
    <p:extLst>
      <p:ext uri="{BB962C8B-B14F-4D97-AF65-F5344CB8AC3E}">
        <p14:creationId xmlns:p14="http://schemas.microsoft.com/office/powerpoint/2010/main" val="1039431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D809EEA-BB60-6F4F-85C4-3DED397F2EE8}"/>
              </a:ext>
            </a:extLst>
          </p:cNvPr>
          <p:cNvPicPr>
            <a:picLocks noGrp="1" noChangeAspect="1"/>
          </p:cNvPicPr>
          <p:nvPr>
            <p:ph idx="1"/>
          </p:nvPr>
        </p:nvPicPr>
        <p:blipFill>
          <a:blip r:embed="rId2"/>
          <a:stretch>
            <a:fillRect/>
          </a:stretch>
        </p:blipFill>
        <p:spPr>
          <a:xfrm>
            <a:off x="2441641" y="1468877"/>
            <a:ext cx="6332707" cy="4216522"/>
          </a:xfrm>
        </p:spPr>
      </p:pic>
      <p:sp>
        <p:nvSpPr>
          <p:cNvPr id="4" name="Content Placeholder 2">
            <a:extLst>
              <a:ext uri="{FF2B5EF4-FFF2-40B4-BE49-F238E27FC236}">
                <a16:creationId xmlns:a16="http://schemas.microsoft.com/office/drawing/2014/main" id="{3CCB5C4C-3E4A-384A-857C-ADA0A8EBCE49}"/>
              </a:ext>
            </a:extLst>
          </p:cNvPr>
          <p:cNvSpPr txBox="1">
            <a:spLocks/>
          </p:cNvSpPr>
          <p:nvPr/>
        </p:nvSpPr>
        <p:spPr>
          <a:xfrm>
            <a:off x="751902" y="567697"/>
            <a:ext cx="10820400" cy="9011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t>It can help, if data and forecasts on food production and trade are </a:t>
            </a:r>
            <a:r>
              <a:rPr lang="en-US" i="1" dirty="0"/>
              <a:t>conveniently </a:t>
            </a:r>
            <a:r>
              <a:rPr lang="en-US" dirty="0"/>
              <a:t>available to the public</a:t>
            </a:r>
          </a:p>
        </p:txBody>
      </p:sp>
      <p:sp>
        <p:nvSpPr>
          <p:cNvPr id="7" name="Content Placeholder 2">
            <a:extLst>
              <a:ext uri="{FF2B5EF4-FFF2-40B4-BE49-F238E27FC236}">
                <a16:creationId xmlns:a16="http://schemas.microsoft.com/office/drawing/2014/main" id="{CE97E0A6-A513-9E4A-91CA-125F566834AA}"/>
              </a:ext>
            </a:extLst>
          </p:cNvPr>
          <p:cNvSpPr txBox="1">
            <a:spLocks/>
          </p:cNvSpPr>
          <p:nvPr/>
        </p:nvSpPr>
        <p:spPr>
          <a:xfrm>
            <a:off x="2175253" y="5758774"/>
            <a:ext cx="7581590" cy="74903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i="1" dirty="0"/>
              <a:t>Pictured: UNESCO hosted workshop which encourages the development of Open Data for use in science and sustainability in developing countries</a:t>
            </a:r>
          </a:p>
          <a:p>
            <a:pPr marL="0" indent="0">
              <a:buNone/>
            </a:pPr>
            <a:r>
              <a:rPr lang="en-US" b="1" i="1" dirty="0"/>
              <a:t> </a:t>
            </a:r>
            <a:r>
              <a:rPr lang="en-US" b="1" dirty="0"/>
              <a:t>(</a:t>
            </a:r>
            <a:r>
              <a:rPr lang="en-US" dirty="0">
                <a:hlinkClick r:id="rId3"/>
              </a:rPr>
              <a:t>https://www.flickr.com/photos/unescoafrica/15334500026/in/photostream/</a:t>
            </a:r>
            <a:r>
              <a:rPr lang="en-US" b="1" dirty="0"/>
              <a:t>)</a:t>
            </a:r>
            <a:endParaRPr lang="en-US" dirty="0"/>
          </a:p>
        </p:txBody>
      </p:sp>
    </p:spTree>
    <p:extLst>
      <p:ext uri="{BB962C8B-B14F-4D97-AF65-F5344CB8AC3E}">
        <p14:creationId xmlns:p14="http://schemas.microsoft.com/office/powerpoint/2010/main" val="1595145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553BFD8-2AFB-734E-B635-92B947FEC73C}"/>
              </a:ext>
            </a:extLst>
          </p:cNvPr>
          <p:cNvPicPr>
            <a:picLocks noGrp="1" noChangeAspect="1"/>
          </p:cNvPicPr>
          <p:nvPr>
            <p:ph idx="1"/>
          </p:nvPr>
        </p:nvPicPr>
        <p:blipFill>
          <a:blip r:embed="rId2"/>
          <a:stretch>
            <a:fillRect/>
          </a:stretch>
        </p:blipFill>
        <p:spPr>
          <a:xfrm>
            <a:off x="7692839" y="411901"/>
            <a:ext cx="4287714" cy="3444050"/>
          </a:xfrm>
        </p:spPr>
      </p:pic>
      <p:sp>
        <p:nvSpPr>
          <p:cNvPr id="4" name="TextBox 3">
            <a:extLst>
              <a:ext uri="{FF2B5EF4-FFF2-40B4-BE49-F238E27FC236}">
                <a16:creationId xmlns:a16="http://schemas.microsoft.com/office/drawing/2014/main" id="{62EF684B-DD9D-1840-90B8-6DD7A7CD9222}"/>
              </a:ext>
            </a:extLst>
          </p:cNvPr>
          <p:cNvSpPr txBox="1"/>
          <p:nvPr/>
        </p:nvSpPr>
        <p:spPr>
          <a:xfrm>
            <a:off x="384887" y="220063"/>
            <a:ext cx="4783899" cy="769441"/>
          </a:xfrm>
          <a:prstGeom prst="rect">
            <a:avLst/>
          </a:prstGeom>
          <a:noFill/>
        </p:spPr>
        <p:txBody>
          <a:bodyPr wrap="square" rtlCol="0">
            <a:spAutoFit/>
          </a:bodyPr>
          <a:lstStyle/>
          <a:p>
            <a:r>
              <a:rPr lang="en-US" sz="2200" b="1" dirty="0"/>
              <a:t>What are current options to obtain agriculture intelligence?</a:t>
            </a:r>
          </a:p>
        </p:txBody>
      </p:sp>
      <p:graphicFrame>
        <p:nvGraphicFramePr>
          <p:cNvPr id="2" name="Table 1">
            <a:extLst>
              <a:ext uri="{FF2B5EF4-FFF2-40B4-BE49-F238E27FC236}">
                <a16:creationId xmlns:a16="http://schemas.microsoft.com/office/drawing/2014/main" id="{5708A40B-0380-9248-A1FE-1DE2B6B05476}"/>
              </a:ext>
            </a:extLst>
          </p:cNvPr>
          <p:cNvGraphicFramePr>
            <a:graphicFrameLocks noGrp="1"/>
          </p:cNvGraphicFramePr>
          <p:nvPr>
            <p:extLst>
              <p:ext uri="{D42A27DB-BD31-4B8C-83A1-F6EECF244321}">
                <p14:modId xmlns:p14="http://schemas.microsoft.com/office/powerpoint/2010/main" val="3315837184"/>
              </p:ext>
            </p:extLst>
          </p:nvPr>
        </p:nvGraphicFramePr>
        <p:xfrm>
          <a:off x="443184" y="1181927"/>
          <a:ext cx="6741757" cy="2851173"/>
        </p:xfrm>
        <a:graphic>
          <a:graphicData uri="http://schemas.openxmlformats.org/drawingml/2006/table">
            <a:tbl>
              <a:tblPr firstRow="1" bandRow="1">
                <a:tableStyleId>{5C22544A-7EE6-4342-B048-85BDC9FD1C3A}</a:tableStyleId>
              </a:tblPr>
              <a:tblGrid>
                <a:gridCol w="2582076">
                  <a:extLst>
                    <a:ext uri="{9D8B030D-6E8A-4147-A177-3AD203B41FA5}">
                      <a16:colId xmlns:a16="http://schemas.microsoft.com/office/drawing/2014/main" val="3277592601"/>
                    </a:ext>
                  </a:extLst>
                </a:gridCol>
                <a:gridCol w="4159681">
                  <a:extLst>
                    <a:ext uri="{9D8B030D-6E8A-4147-A177-3AD203B41FA5}">
                      <a16:colId xmlns:a16="http://schemas.microsoft.com/office/drawing/2014/main" val="323446420"/>
                    </a:ext>
                  </a:extLst>
                </a:gridCol>
              </a:tblGrid>
              <a:tr h="3261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Options</a:t>
                      </a:r>
                    </a:p>
                  </a:txBody>
                  <a:tcPr/>
                </a:tc>
                <a:tc>
                  <a:txBody>
                    <a:bodyPr/>
                    <a:lstStyle/>
                    <a:p>
                      <a:r>
                        <a:rPr lang="en-US" sz="1400" dirty="0"/>
                        <a:t>Disadvantages</a:t>
                      </a:r>
                    </a:p>
                  </a:txBody>
                  <a:tcPr/>
                </a:tc>
                <a:extLst>
                  <a:ext uri="{0D108BD9-81ED-4DB2-BD59-A6C34878D82A}">
                    <a16:rowId xmlns:a16="http://schemas.microsoft.com/office/drawing/2014/main" val="3230564880"/>
                  </a:ext>
                </a:extLst>
              </a:tr>
              <a:tr h="7826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Public databases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(e.g., FAO)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requires data wrangling and modeling skills to extract insights from raw data</a:t>
                      </a:r>
                    </a:p>
                    <a:p>
                      <a:endParaRPr lang="en-US" sz="1400" dirty="0"/>
                    </a:p>
                  </a:txBody>
                  <a:tcPr/>
                </a:tc>
                <a:extLst>
                  <a:ext uri="{0D108BD9-81ED-4DB2-BD59-A6C34878D82A}">
                    <a16:rowId xmlns:a16="http://schemas.microsoft.com/office/drawing/2014/main" val="792253641"/>
                  </a:ext>
                </a:extLst>
              </a:tr>
              <a:tr h="10109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Research publications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may require payment for access and can be hard to understand by non-technical users; limited coverage per research paper</a:t>
                      </a:r>
                    </a:p>
                    <a:p>
                      <a:endParaRPr lang="en-US" sz="1400" dirty="0"/>
                    </a:p>
                  </a:txBody>
                  <a:tcPr/>
                </a:tc>
                <a:extLst>
                  <a:ext uri="{0D108BD9-81ED-4DB2-BD59-A6C34878D82A}">
                    <a16:rowId xmlns:a16="http://schemas.microsoft.com/office/drawing/2014/main" val="1183133324"/>
                  </a:ext>
                </a:extLst>
              </a:tr>
              <a:tr h="554371">
                <a:tc>
                  <a:txBody>
                    <a:bodyPr/>
                    <a:lstStyle/>
                    <a:p>
                      <a:r>
                        <a:rPr lang="en-US" sz="1400" dirty="0"/>
                        <a:t>Agricultural intelligence business platforms</a:t>
                      </a:r>
                    </a:p>
                  </a:txBody>
                  <a:tcPr/>
                </a:tc>
                <a:tc>
                  <a:txBody>
                    <a:bodyPr/>
                    <a:lstStyle/>
                    <a:p>
                      <a:r>
                        <a:rPr lang="en-US" sz="1400" dirty="0"/>
                        <a:t>More comprehensive, but considerable costs for some organizations for the information they need to acquire </a:t>
                      </a:r>
                    </a:p>
                  </a:txBody>
                  <a:tcPr/>
                </a:tc>
                <a:extLst>
                  <a:ext uri="{0D108BD9-81ED-4DB2-BD59-A6C34878D82A}">
                    <a16:rowId xmlns:a16="http://schemas.microsoft.com/office/drawing/2014/main" val="2915053378"/>
                  </a:ext>
                </a:extLst>
              </a:tr>
            </a:tbl>
          </a:graphicData>
        </a:graphic>
      </p:graphicFrame>
      <p:pic>
        <p:nvPicPr>
          <p:cNvPr id="5" name="Picture 4">
            <a:extLst>
              <a:ext uri="{FF2B5EF4-FFF2-40B4-BE49-F238E27FC236}">
                <a16:creationId xmlns:a16="http://schemas.microsoft.com/office/drawing/2014/main" id="{070909E6-5CB9-A542-8841-AC47748859EE}"/>
              </a:ext>
            </a:extLst>
          </p:cNvPr>
          <p:cNvPicPr>
            <a:picLocks noChangeAspect="1"/>
          </p:cNvPicPr>
          <p:nvPr/>
        </p:nvPicPr>
        <p:blipFill>
          <a:blip r:embed="rId3"/>
          <a:stretch>
            <a:fillRect/>
          </a:stretch>
        </p:blipFill>
        <p:spPr>
          <a:xfrm>
            <a:off x="2872130" y="4263527"/>
            <a:ext cx="4312812" cy="2304607"/>
          </a:xfrm>
          <a:prstGeom prst="rect">
            <a:avLst/>
          </a:prstGeom>
        </p:spPr>
      </p:pic>
      <p:pic>
        <p:nvPicPr>
          <p:cNvPr id="10" name="Picture 9">
            <a:extLst>
              <a:ext uri="{FF2B5EF4-FFF2-40B4-BE49-F238E27FC236}">
                <a16:creationId xmlns:a16="http://schemas.microsoft.com/office/drawing/2014/main" id="{60DD471F-360F-A84F-BF75-26C8E25D3409}"/>
              </a:ext>
            </a:extLst>
          </p:cNvPr>
          <p:cNvPicPr>
            <a:picLocks noChangeAspect="1"/>
          </p:cNvPicPr>
          <p:nvPr/>
        </p:nvPicPr>
        <p:blipFill>
          <a:blip r:embed="rId4"/>
          <a:stretch>
            <a:fillRect/>
          </a:stretch>
        </p:blipFill>
        <p:spPr>
          <a:xfrm>
            <a:off x="7692838" y="4263527"/>
            <a:ext cx="4287714" cy="2263966"/>
          </a:xfrm>
          <a:prstGeom prst="rect">
            <a:avLst/>
          </a:prstGeom>
        </p:spPr>
      </p:pic>
    </p:spTree>
    <p:extLst>
      <p:ext uri="{BB962C8B-B14F-4D97-AF65-F5344CB8AC3E}">
        <p14:creationId xmlns:p14="http://schemas.microsoft.com/office/powerpoint/2010/main" val="642915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7C1CD9-C525-624A-BED4-E24987EFC630}"/>
              </a:ext>
            </a:extLst>
          </p:cNvPr>
          <p:cNvSpPr>
            <a:spLocks noGrp="1"/>
          </p:cNvSpPr>
          <p:nvPr>
            <p:ph idx="1"/>
          </p:nvPr>
        </p:nvSpPr>
        <p:spPr>
          <a:xfrm>
            <a:off x="696817" y="1676767"/>
            <a:ext cx="10820400" cy="4024125"/>
          </a:xfrm>
        </p:spPr>
        <p:txBody>
          <a:bodyPr>
            <a:normAutofit/>
          </a:bodyPr>
          <a:lstStyle/>
          <a:p>
            <a:r>
              <a:rPr lang="en-US" sz="2800" dirty="0"/>
              <a:t>What if we build an app which can </a:t>
            </a:r>
          </a:p>
          <a:p>
            <a:pPr marL="457200" lvl="1" indent="0">
              <a:buNone/>
            </a:pPr>
            <a:r>
              <a:rPr lang="en-US" sz="2800" dirty="0"/>
              <a:t>-pull agricultural data from public databases, </a:t>
            </a:r>
          </a:p>
          <a:p>
            <a:pPr marL="457200" lvl="1" indent="0">
              <a:buNone/>
            </a:pPr>
            <a:r>
              <a:rPr lang="en-US" sz="2800" dirty="0"/>
              <a:t>-do simple wrangling and modeling,</a:t>
            </a:r>
          </a:p>
          <a:p>
            <a:pPr marL="457200" lvl="1" indent="0">
              <a:buNone/>
            </a:pPr>
            <a:r>
              <a:rPr lang="en-US" sz="2800" dirty="0"/>
              <a:t>-make visualizations </a:t>
            </a:r>
          </a:p>
          <a:p>
            <a:pPr marL="457200" lvl="1" indent="0">
              <a:buNone/>
            </a:pPr>
            <a:r>
              <a:rPr lang="en-US" sz="2800" dirty="0"/>
              <a:t>-help non-technical users understand data and trend with just a few clicks?</a:t>
            </a:r>
          </a:p>
        </p:txBody>
      </p:sp>
    </p:spTree>
    <p:extLst>
      <p:ext uri="{BB962C8B-B14F-4D97-AF65-F5344CB8AC3E}">
        <p14:creationId xmlns:p14="http://schemas.microsoft.com/office/powerpoint/2010/main" val="2119931163"/>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{AAAA2EE9-3414-AA4D-8BAE-08F4EAA284AF}tf10001079</Template>
  <TotalTime>3695</TotalTime>
  <Words>1020</Words>
  <Application>Microsoft Macintosh PowerPoint</Application>
  <PresentationFormat>Widescreen</PresentationFormat>
  <Paragraphs>100</Paragraphs>
  <Slides>22</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Century Gothic</vt:lpstr>
      <vt:lpstr>Courier New</vt:lpstr>
      <vt:lpstr>Vapor Trail</vt:lpstr>
      <vt:lpstr>Current and future trend in  global agricultural production and trade networks </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acquisition and cleaning</vt:lpstr>
      <vt:lpstr>Exploratory Data Analysis</vt:lpstr>
      <vt:lpstr>Exploratory Data Analysis</vt:lpstr>
      <vt:lpstr>Exploratory Data Analysis</vt:lpstr>
      <vt:lpstr>ARIMA models</vt:lpstr>
      <vt:lpstr>Model Development</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Liu Shuangshuang</dc:creator>
  <cp:lastModifiedBy>Liu Shuangshuang</cp:lastModifiedBy>
  <cp:revision>41</cp:revision>
  <dcterms:created xsi:type="dcterms:W3CDTF">2020-05-04T22:51:20Z</dcterms:created>
  <dcterms:modified xsi:type="dcterms:W3CDTF">2020-05-08T18:13:49Z</dcterms:modified>
</cp:coreProperties>
</file>